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74" r:id="rId6"/>
    <p:sldId id="272" r:id="rId7"/>
    <p:sldId id="273" r:id="rId8"/>
    <p:sldId id="275" r:id="rId9"/>
    <p:sldId id="262" r:id="rId10"/>
    <p:sldId id="263" r:id="rId11"/>
    <p:sldId id="265" r:id="rId12"/>
    <p:sldId id="264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2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3C434-D984-45DE-9D54-892A780A4957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7C5FB-6AAD-4028-9282-7F416678E8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989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7C5FB-6AAD-4028-9282-7F416678E86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890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93B9-410A-462F-89F7-A014AC087B2E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5F8-7761-4FD8-BA1E-B9B509E56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93B9-410A-462F-89F7-A014AC087B2E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5F8-7761-4FD8-BA1E-B9B509E56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93B9-410A-462F-89F7-A014AC087B2E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5F8-7761-4FD8-BA1E-B9B509E56BA6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93B9-410A-462F-89F7-A014AC087B2E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5F8-7761-4FD8-BA1E-B9B509E56BA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93B9-410A-462F-89F7-A014AC087B2E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5F8-7761-4FD8-BA1E-B9B509E56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93B9-410A-462F-89F7-A014AC087B2E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5F8-7761-4FD8-BA1E-B9B509E56BA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93B9-410A-462F-89F7-A014AC087B2E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5F8-7761-4FD8-BA1E-B9B509E56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93B9-410A-462F-89F7-A014AC087B2E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5F8-7761-4FD8-BA1E-B9B509E56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93B9-410A-462F-89F7-A014AC087B2E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5F8-7761-4FD8-BA1E-B9B509E56B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93B9-410A-462F-89F7-A014AC087B2E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5F8-7761-4FD8-BA1E-B9B509E56BA6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93B9-410A-462F-89F7-A014AC087B2E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B5F8-7761-4FD8-BA1E-B9B509E56BA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3BD93B9-410A-462F-89F7-A014AC087B2E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91DB5F8-7761-4FD8-BA1E-B9B509E56BA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352839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Индивидуальный образовательный маршрут учителя изобразительного искусства и черчения</a:t>
            </a:r>
            <a:b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</a:rPr>
              <a:t>Вагиной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 Ларисы Анатольевны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700" dirty="0" err="1" smtClean="0">
                <a:solidFill>
                  <a:srgbClr val="002060"/>
                </a:solidFill>
              </a:rPr>
              <a:t>Усть</a:t>
            </a:r>
            <a:r>
              <a:rPr lang="ru-RU" sz="2700" dirty="0" smtClean="0">
                <a:solidFill>
                  <a:srgbClr val="002060"/>
                </a:solidFill>
              </a:rPr>
              <a:t>- </a:t>
            </a:r>
            <a:r>
              <a:rPr lang="ru-RU" sz="2700" dirty="0" err="1" smtClean="0">
                <a:solidFill>
                  <a:srgbClr val="002060"/>
                </a:solidFill>
              </a:rPr>
              <a:t>Наринзор</a:t>
            </a:r>
            <a:r>
              <a:rPr lang="ru-RU" sz="2700" dirty="0" smtClean="0">
                <a:solidFill>
                  <a:srgbClr val="002060"/>
                </a:solidFill>
              </a:rPr>
              <a:t>, 2017</a:t>
            </a:r>
            <a:endParaRPr lang="ru-RU" sz="27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8681"/>
            <a:ext cx="6400800" cy="1080120"/>
          </a:xfrm>
        </p:spPr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</a:rPr>
              <a:t>Муниципальное общеобразовательное учреждение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«</a:t>
            </a:r>
            <a:r>
              <a:rPr lang="ru-RU" b="1" i="1" dirty="0" err="1" smtClean="0">
                <a:solidFill>
                  <a:schemeClr val="bg1"/>
                </a:solidFill>
              </a:rPr>
              <a:t>Усть</a:t>
            </a:r>
            <a:r>
              <a:rPr lang="ru-RU" b="1" i="1" dirty="0" smtClean="0">
                <a:solidFill>
                  <a:schemeClr val="bg1"/>
                </a:solidFill>
              </a:rPr>
              <a:t>- </a:t>
            </a:r>
            <a:r>
              <a:rPr lang="ru-RU" b="1" i="1" dirty="0" err="1">
                <a:solidFill>
                  <a:schemeClr val="bg1"/>
                </a:solidFill>
              </a:rPr>
              <a:t>Н</a:t>
            </a:r>
            <a:r>
              <a:rPr lang="ru-RU" b="1" i="1" dirty="0" err="1" smtClean="0">
                <a:solidFill>
                  <a:schemeClr val="bg1"/>
                </a:solidFill>
              </a:rPr>
              <a:t>аринзорская</a:t>
            </a:r>
            <a:r>
              <a:rPr lang="ru-RU" b="1" i="1" dirty="0" smtClean="0">
                <a:solidFill>
                  <a:schemeClr val="bg1"/>
                </a:solidFill>
              </a:rPr>
              <a:t> общеобразовательная школа»</a:t>
            </a: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763197"/>
            <a:ext cx="2100483" cy="2100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462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349810"/>
              </p:ext>
            </p:extLst>
          </p:nvPr>
        </p:nvGraphicFramePr>
        <p:xfrm>
          <a:off x="327979" y="2132856"/>
          <a:ext cx="8564500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125"/>
                <a:gridCol w="2141125"/>
                <a:gridCol w="2141125"/>
                <a:gridCol w="2141125"/>
              </a:tblGrid>
              <a:tr h="55874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Форма организации деятельности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Сроки работы над проблемой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Предполагаемый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</a:rPr>
                        <a:t> результат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Формы презентации 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достижений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709109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Изучение и систематизация материалов педагогической и психологической литературы по теме самообразования.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В течение года.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Повышение профессионального мастерства.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Накопление рабочего материала.</a:t>
                      </a:r>
                      <a:endParaRPr lang="ru-RU" sz="1400" b="1" dirty="0"/>
                    </a:p>
                  </a:txBody>
                  <a:tcPr/>
                </a:tc>
              </a:tr>
              <a:tr h="1260536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Психолого- педагогическое консультирование обучающихся, родителей.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В течение года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Качественное проведение анкетирования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Выступление на родительском</a:t>
                      </a:r>
                      <a:r>
                        <a:rPr lang="ru-RU" sz="1400" b="1" baseline="0" dirty="0" smtClean="0"/>
                        <a:t> собрании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chemeClr val="bg1"/>
                </a:solidFill>
              </a:rPr>
              <a:t>Психолого-педагогическое направление</a:t>
            </a:r>
          </a:p>
        </p:txBody>
      </p:sp>
    </p:spTree>
    <p:extLst>
      <p:ext uri="{BB962C8B-B14F-4D97-AF65-F5344CB8AC3E}">
        <p14:creationId xmlns:p14="http://schemas.microsoft.com/office/powerpoint/2010/main" val="128683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118463"/>
              </p:ext>
            </p:extLst>
          </p:nvPr>
        </p:nvGraphicFramePr>
        <p:xfrm>
          <a:off x="179510" y="1412875"/>
          <a:ext cx="878498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5"/>
                <a:gridCol w="2196245"/>
                <a:gridCol w="2196245"/>
                <a:gridCol w="219624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 организации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 работы над проблемой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Предполагаемый результат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Формы презентации достижений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Пополнение электронной базы</a:t>
                      </a:r>
                    </a:p>
                    <a:p>
                      <a:r>
                        <a:rPr lang="ru-RU" sz="1600" dirty="0" smtClean="0"/>
                        <a:t>контрольно-измерительных</a:t>
                      </a:r>
                      <a:r>
                        <a:rPr lang="ru-RU" sz="1600" baseline="0" dirty="0" smtClean="0"/>
                        <a:t> материалов по изобразительному искусству.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течение</a:t>
                      </a:r>
                      <a:r>
                        <a:rPr lang="ru-RU" sz="1600" baseline="0" dirty="0" smtClean="0"/>
                        <a:t> года.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Возможное использование в работе учителями изобразительного искусства.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Публикация в сети школы.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Размещение разработок на сайтах в сети Интернет.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течение года.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Обобщение опыта.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Сертификат.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/>
              <a:t>Информационно- технологическое направление</a:t>
            </a:r>
            <a:endParaRPr lang="ru-RU" sz="3600" b="1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810125"/>
            <a:ext cx="204787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681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7550173"/>
              </p:ext>
            </p:extLst>
          </p:nvPr>
        </p:nvGraphicFramePr>
        <p:xfrm>
          <a:off x="251518" y="1700806"/>
          <a:ext cx="8640964" cy="4802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1"/>
                <a:gridCol w="2016225"/>
                <a:gridCol w="2448272"/>
                <a:gridCol w="2016226"/>
              </a:tblGrid>
              <a:tr h="614373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 организации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работы над проблемой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Предполагаемый результат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Формы</a:t>
                      </a:r>
                      <a:r>
                        <a:rPr lang="ru-RU" baseline="0" dirty="0" smtClean="0"/>
                        <a:t> презентации результатов</a:t>
                      </a:r>
                      <a:endParaRPr lang="ru-RU" dirty="0"/>
                    </a:p>
                  </a:txBody>
                  <a:tcPr/>
                </a:tc>
              </a:tr>
              <a:tr h="614373">
                <a:tc>
                  <a:txBody>
                    <a:bodyPr/>
                    <a:lstStyle/>
                    <a:p>
                      <a:r>
                        <a:rPr lang="ru-RU" dirty="0" smtClean="0"/>
                        <a:t>Посещение</a:t>
                      </a:r>
                      <a:r>
                        <a:rPr lang="ru-RU" baseline="0" dirty="0" smtClean="0"/>
                        <a:t> уроков в рамках МО.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r>
                        <a:rPr lang="ru-RU" baseline="0" dirty="0" smtClean="0"/>
                        <a:t> течение года.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Повышение профессионального</a:t>
                      </a:r>
                      <a:r>
                        <a:rPr lang="ru-RU" baseline="0" dirty="0" smtClean="0"/>
                        <a:t> мастерства.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 анализировать уроки. Использование опыта коллег.</a:t>
                      </a:r>
                      <a:endParaRPr lang="ru-RU" dirty="0"/>
                    </a:p>
                  </a:txBody>
                  <a:tcPr/>
                </a:tc>
              </a:tr>
              <a:tr h="1510994"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Участие в психолого- педагогических</a:t>
                      </a:r>
                      <a:r>
                        <a:rPr lang="ru-RU" baseline="0" dirty="0" smtClean="0"/>
                        <a:t> семинарах на уровне </a:t>
                      </a:r>
                      <a:r>
                        <a:rPr lang="ru-RU" baseline="0" dirty="0" smtClean="0"/>
                        <a:t>школы.</a:t>
                      </a:r>
                      <a:endParaRPr lang="ru-RU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течение года.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Повышение профессионального мастерства.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Доклад. Презентация. Выставка работ учащихся.</a:t>
                      </a:r>
                      <a:endParaRPr lang="ru-RU" dirty="0"/>
                    </a:p>
                  </a:txBody>
                  <a:tcPr/>
                </a:tc>
              </a:tr>
              <a:tr h="614373">
                <a:tc>
                  <a:txBody>
                    <a:bodyPr/>
                    <a:lstStyle/>
                    <a:p>
                      <a:r>
                        <a:rPr lang="ru-RU" dirty="0" smtClean="0"/>
                        <a:t>Работа с одарёнными детьми.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течение года.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Участие в конкурсах, олимпиадах разного уровня.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Диплом, грамота</a:t>
                      </a:r>
                      <a:r>
                        <a:rPr lang="ru-RU" baseline="0" dirty="0" smtClean="0"/>
                        <a:t> , сертификат.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ru-RU" dirty="0" smtClean="0"/>
              <a:t>Методическое направление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204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138904" cy="1512168"/>
          </a:xfrm>
        </p:spPr>
        <p:txBody>
          <a:bodyPr/>
          <a:lstStyle/>
          <a:p>
            <a:r>
              <a:rPr lang="ru-RU" b="1" i="1" dirty="0" smtClean="0"/>
              <a:t>Ожидаемые результаты</a:t>
            </a:r>
            <a:endParaRPr lang="ru-RU" b="1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8424936" cy="4464496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solidFill>
                  <a:schemeClr val="tx1"/>
                </a:solidFill>
              </a:rPr>
              <a:t>1.Рост мотивации к изучению изобразительного искусства.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2. Успеваемость по предмету – 100%.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3. Сформировать навыки самостоятельной работы и реальной самооценки.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4. Увеличить количество победителей и призёров в различных творческих конкурсах и олимпиадах.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5. Повысить качество образования.</a:t>
            </a:r>
          </a:p>
          <a:p>
            <a:pPr algn="l"/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810125"/>
            <a:ext cx="204787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993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332656"/>
            <a:ext cx="7772400" cy="864096"/>
          </a:xfrm>
        </p:spPr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</a:rPr>
              <a:t>Общие сведения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268760"/>
            <a:ext cx="8496944" cy="4968552"/>
          </a:xfrm>
        </p:spPr>
        <p:txBody>
          <a:bodyPr/>
          <a:lstStyle/>
          <a:p>
            <a:pPr algn="l"/>
            <a:r>
              <a:rPr lang="ru-RU" sz="2400" b="1" dirty="0">
                <a:solidFill>
                  <a:srgbClr val="002060"/>
                </a:solidFill>
              </a:rPr>
              <a:t>ФИО: </a:t>
            </a:r>
            <a:r>
              <a:rPr lang="ru-RU" sz="2400" b="1" dirty="0" smtClean="0">
                <a:solidFill>
                  <a:srgbClr val="002060"/>
                </a:solidFill>
              </a:rPr>
              <a:t>Вагина Лариса Анатольевна</a:t>
            </a:r>
            <a:endParaRPr lang="ru-RU" sz="2400" b="1" dirty="0">
              <a:solidFill>
                <a:srgbClr val="002060"/>
              </a:solidFill>
            </a:endParaRPr>
          </a:p>
          <a:p>
            <a:pPr algn="l"/>
            <a:r>
              <a:rPr lang="ru-RU" sz="2400" b="1" dirty="0">
                <a:solidFill>
                  <a:srgbClr val="002060"/>
                </a:solidFill>
              </a:rPr>
              <a:t>Образование: </a:t>
            </a:r>
            <a:r>
              <a:rPr lang="ru-RU" sz="2400" b="1" dirty="0" smtClean="0">
                <a:solidFill>
                  <a:srgbClr val="002060"/>
                </a:solidFill>
              </a:rPr>
              <a:t>среднее специальное</a:t>
            </a:r>
            <a:endParaRPr lang="ru-RU" sz="2400" b="1" dirty="0">
              <a:solidFill>
                <a:srgbClr val="002060"/>
              </a:solidFill>
            </a:endParaRPr>
          </a:p>
          <a:p>
            <a:pPr algn="l"/>
            <a:r>
              <a:rPr lang="ru-RU" sz="2400" b="1" dirty="0">
                <a:solidFill>
                  <a:srgbClr val="002060"/>
                </a:solidFill>
              </a:rPr>
              <a:t>Специальность: </a:t>
            </a:r>
            <a:r>
              <a:rPr lang="ru-RU" sz="2400" b="1" dirty="0" smtClean="0">
                <a:solidFill>
                  <a:srgbClr val="002060"/>
                </a:solidFill>
              </a:rPr>
              <a:t>учитель начальных классов, воспитатель </a:t>
            </a:r>
            <a:endParaRPr lang="ru-RU" sz="2400" b="1" dirty="0">
              <a:solidFill>
                <a:srgbClr val="002060"/>
              </a:solidFill>
            </a:endParaRPr>
          </a:p>
          <a:p>
            <a:pPr algn="l"/>
            <a:r>
              <a:rPr lang="ru-RU" sz="2400" b="1" dirty="0">
                <a:solidFill>
                  <a:srgbClr val="002060"/>
                </a:solidFill>
              </a:rPr>
              <a:t>Занимаемая должность: учитель </a:t>
            </a:r>
            <a:r>
              <a:rPr lang="ru-RU" sz="2400" b="1" dirty="0" smtClean="0">
                <a:solidFill>
                  <a:srgbClr val="002060"/>
                </a:solidFill>
              </a:rPr>
              <a:t>изобразительного искусства, черчения</a:t>
            </a:r>
            <a:endParaRPr lang="ru-RU" sz="2400" b="1" dirty="0">
              <a:solidFill>
                <a:srgbClr val="002060"/>
              </a:solidFill>
            </a:endParaRPr>
          </a:p>
          <a:p>
            <a:pPr algn="l"/>
            <a:r>
              <a:rPr lang="ru-RU" sz="2400" b="1" dirty="0">
                <a:solidFill>
                  <a:srgbClr val="002060"/>
                </a:solidFill>
              </a:rPr>
              <a:t> Стаж работы: 29 </a:t>
            </a:r>
            <a:r>
              <a:rPr lang="ru-RU" sz="2400" b="1" dirty="0" smtClean="0">
                <a:solidFill>
                  <a:srgbClr val="002060"/>
                </a:solidFill>
              </a:rPr>
              <a:t>лет</a:t>
            </a:r>
          </a:p>
          <a:p>
            <a:pPr algn="l"/>
            <a:r>
              <a:rPr lang="ru-RU" sz="2400" b="1" dirty="0" smtClean="0">
                <a:solidFill>
                  <a:srgbClr val="002060"/>
                </a:solidFill>
              </a:rPr>
              <a:t>Квалификационная </a:t>
            </a:r>
            <a:r>
              <a:rPr lang="ru-RU" sz="2400" b="1" dirty="0">
                <a:solidFill>
                  <a:srgbClr val="002060"/>
                </a:solidFill>
              </a:rPr>
              <a:t>категория: I</a:t>
            </a:r>
          </a:p>
          <a:p>
            <a:pPr algn="l"/>
            <a:r>
              <a:rPr lang="ru-RU" sz="2400" b="1" dirty="0">
                <a:solidFill>
                  <a:srgbClr val="002060"/>
                </a:solidFill>
              </a:rPr>
              <a:t> Дата прохождения аттестации: </a:t>
            </a:r>
            <a:r>
              <a:rPr lang="ru-RU" sz="2400" b="1" dirty="0" smtClean="0">
                <a:solidFill>
                  <a:srgbClr val="002060"/>
                </a:solidFill>
              </a:rPr>
              <a:t>10. 01.2017</a:t>
            </a:r>
            <a:endParaRPr lang="ru-RU" sz="2400" b="1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dirty="0" smtClean="0"/>
              <a:t> Квалификационная категория: I</a:t>
            </a:r>
          </a:p>
          <a:p>
            <a:r>
              <a:rPr lang="ru-RU" dirty="0" smtClean="0"/>
              <a:t> Дата прохождения аттестации: 28.05.2014</a:t>
            </a:r>
          </a:p>
          <a:p>
            <a:r>
              <a:rPr lang="ru-RU" dirty="0" smtClean="0"/>
              <a:t> Дата прохождения курсов повышения квалификации:  июнь 2014 г. 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941168"/>
            <a:ext cx="2047875" cy="1916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432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404664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Сведения о повышении квалификации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844824"/>
            <a:ext cx="8136904" cy="468052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b="1" i="1" dirty="0">
                <a:solidFill>
                  <a:srgbClr val="002060"/>
                </a:solidFill>
              </a:rPr>
              <a:t>2014 год. ГБОУ ДПО «Забайкальский краевой институт повышения квалификации и профессиональной переподготовки работников образования» по  программе «Современные тенденции в преподавании предмета «Искусство» (МХК) в свете внедрения ФГОС» в объёме 108 часов. Получено удостоверение о повышении квалификации  752401176355</a:t>
            </a:r>
            <a:r>
              <a:rPr lang="ru-RU" b="1" i="1" dirty="0" smtClean="0">
                <a:solidFill>
                  <a:srgbClr val="002060"/>
                </a:solidFill>
              </a:rPr>
              <a:t>;</a:t>
            </a:r>
          </a:p>
          <a:p>
            <a:pPr algn="l"/>
            <a:endParaRPr lang="ru-RU" b="1" i="1" dirty="0">
              <a:solidFill>
                <a:srgbClr val="002060"/>
              </a:solidFill>
            </a:endParaRPr>
          </a:p>
          <a:p>
            <a:pPr algn="l"/>
            <a:r>
              <a:rPr lang="ru-RU" b="1" i="1" dirty="0">
                <a:solidFill>
                  <a:srgbClr val="002060"/>
                </a:solidFill>
              </a:rPr>
              <a:t>2014 год. ГБОУ ДПО «Забайкальский краевой институт повышения квалификации и профессиональной переподготовки работников образования» по  программе «Основы компьютерной грамотности»</a:t>
            </a:r>
          </a:p>
          <a:p>
            <a:pPr algn="l"/>
            <a:r>
              <a:rPr lang="ru-RU" b="1" i="1" dirty="0">
                <a:solidFill>
                  <a:srgbClr val="002060"/>
                </a:solidFill>
              </a:rPr>
              <a:t>Сертификат. Регистрационный номер </a:t>
            </a:r>
            <a:r>
              <a:rPr lang="ru-RU" b="1" i="1" dirty="0" smtClean="0">
                <a:solidFill>
                  <a:srgbClr val="002060"/>
                </a:solidFill>
              </a:rPr>
              <a:t>203095;</a:t>
            </a:r>
          </a:p>
          <a:p>
            <a:pPr algn="l"/>
            <a:endParaRPr lang="ru-RU" b="1" i="1" dirty="0">
              <a:solidFill>
                <a:srgbClr val="002060"/>
              </a:solidFill>
            </a:endParaRPr>
          </a:p>
          <a:p>
            <a:pPr algn="l"/>
            <a:r>
              <a:rPr lang="ru-RU" b="1" i="1" dirty="0">
                <a:solidFill>
                  <a:srgbClr val="002060"/>
                </a:solidFill>
              </a:rPr>
              <a:t>2014год. ГПОУ «Педагогический колледж г. Сретенска» по дополнительной профессиональной программе « Коррекционная работа с детьми, имеющими проблемы в развитии и трудности в обучении и воспитании в образовательной школе» в объёме 108 часов.</a:t>
            </a:r>
          </a:p>
          <a:p>
            <a:pPr algn="l"/>
            <a:r>
              <a:rPr lang="ru-RU" b="1" i="1" dirty="0">
                <a:solidFill>
                  <a:srgbClr val="002060"/>
                </a:solidFill>
              </a:rPr>
              <a:t>Удостоверение </a:t>
            </a:r>
            <a:r>
              <a:rPr lang="ru-RU" b="1" i="1" dirty="0" smtClean="0">
                <a:solidFill>
                  <a:srgbClr val="002060"/>
                </a:solidFill>
              </a:rPr>
              <a:t>752401118091.</a:t>
            </a:r>
            <a:endParaRPr lang="ru-RU" b="1" i="1" dirty="0">
              <a:solidFill>
                <a:srgbClr val="002060"/>
              </a:solidFill>
            </a:endParaRPr>
          </a:p>
          <a:p>
            <a:pPr algn="l"/>
            <a:r>
              <a:rPr lang="ru-RU" b="1" i="1" dirty="0"/>
              <a:t>2016 год. ГУДПО «Институт развития образования забайкальского края» по дополнительной профессиональной программе: «Сопровождение </a:t>
            </a:r>
            <a:r>
              <a:rPr lang="ru-RU" dirty="0"/>
              <a:t>дистанционного обучения» в объёме 36 часов.</a:t>
            </a:r>
          </a:p>
          <a:p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157192"/>
            <a:ext cx="1475656" cy="1475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941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H="1">
            <a:off x="10260632" y="1600200"/>
            <a:ext cx="1008112" cy="178010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4664"/>
            <a:ext cx="8280920" cy="6120680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solidFill>
                  <a:schemeClr val="tx1"/>
                </a:solidFill>
              </a:rPr>
              <a:t>1</a:t>
            </a:r>
            <a:r>
              <a:rPr lang="ru-RU" sz="2800" dirty="0" smtClean="0">
                <a:solidFill>
                  <a:schemeClr val="tx1"/>
                </a:solidFill>
              </a:rPr>
              <a:t>.Методическая </a:t>
            </a:r>
            <a:r>
              <a:rPr lang="ru-RU" sz="2800" dirty="0">
                <a:solidFill>
                  <a:schemeClr val="tx1"/>
                </a:solidFill>
              </a:rPr>
              <a:t>тема </a:t>
            </a:r>
            <a:r>
              <a:rPr lang="ru-RU" sz="2800" dirty="0" smtClean="0">
                <a:solidFill>
                  <a:schemeClr val="tx1"/>
                </a:solidFill>
              </a:rPr>
              <a:t>школы : Формирование компетентности учителя и ученика как фактор повышения качества образования в  современных условиях.</a:t>
            </a:r>
          </a:p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 2.Тема </a:t>
            </a:r>
            <a:r>
              <a:rPr lang="ru-RU" sz="2800" dirty="0">
                <a:solidFill>
                  <a:schemeClr val="tx1"/>
                </a:solidFill>
              </a:rPr>
              <a:t>работы МО</a:t>
            </a:r>
            <a:r>
              <a:rPr lang="ru-RU" sz="2800" dirty="0" smtClean="0">
                <a:solidFill>
                  <a:schemeClr val="tx1"/>
                </a:solidFill>
              </a:rPr>
              <a:t>: Формирование </a:t>
            </a:r>
            <a:r>
              <a:rPr lang="ru-RU" sz="2800" dirty="0">
                <a:solidFill>
                  <a:schemeClr val="tx1"/>
                </a:solidFill>
              </a:rPr>
              <a:t>компетентности учителя 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как фактор повышения качества образования в  современных </a:t>
            </a:r>
            <a:r>
              <a:rPr lang="ru-RU" sz="2800" dirty="0" smtClean="0">
                <a:solidFill>
                  <a:schemeClr val="tx1"/>
                </a:solidFill>
              </a:rPr>
              <a:t>условиях.</a:t>
            </a:r>
            <a:endParaRPr lang="ru-RU" sz="2800" dirty="0">
              <a:solidFill>
                <a:schemeClr val="tx1"/>
              </a:solidFill>
            </a:endParaRPr>
          </a:p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 3.Индивидуальная </a:t>
            </a:r>
            <a:r>
              <a:rPr lang="ru-RU" sz="2800" dirty="0">
                <a:solidFill>
                  <a:schemeClr val="tx1"/>
                </a:solidFill>
              </a:rPr>
              <a:t>тема  самообразования:  </a:t>
            </a:r>
            <a:r>
              <a:rPr lang="ru-RU" sz="2800" dirty="0" smtClean="0">
                <a:solidFill>
                  <a:schemeClr val="tx1"/>
                </a:solidFill>
              </a:rPr>
              <a:t>Формирование универсальных учебных действий на уроках изобразительного искусства. 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810125"/>
            <a:ext cx="204787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626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519672"/>
          </a:xfrm>
        </p:spPr>
        <p:txBody>
          <a:bodyPr>
            <a:normAutofit/>
          </a:bodyPr>
          <a:lstStyle/>
          <a:p>
            <a:pPr algn="l"/>
            <a:r>
              <a:rPr lang="ru-RU" sz="2800" b="1" i="1" dirty="0">
                <a:solidFill>
                  <a:srgbClr val="002060"/>
                </a:solidFill>
              </a:rPr>
              <a:t>Требования к современному уроку по </a:t>
            </a:r>
            <a:r>
              <a:rPr lang="ru-RU" sz="2800" b="1" i="1" dirty="0" smtClean="0">
                <a:solidFill>
                  <a:srgbClr val="002060"/>
                </a:solidFill>
              </a:rPr>
              <a:t>ФГОС</a:t>
            </a:r>
            <a:br>
              <a:rPr lang="ru-RU" sz="2800" b="1" i="1" dirty="0" smtClean="0">
                <a:solidFill>
                  <a:srgbClr val="002060"/>
                </a:solidFill>
              </a:rPr>
            </a:br>
            <a:r>
              <a:rPr lang="ru-RU" sz="2800" b="1" i="1" dirty="0">
                <a:solidFill>
                  <a:srgbClr val="002060"/>
                </a:solidFill>
              </a:rPr>
              <a:t/>
            </a:r>
            <a:br>
              <a:rPr lang="ru-RU" sz="2800" b="1" i="1" dirty="0">
                <a:solidFill>
                  <a:srgbClr val="002060"/>
                </a:solidFill>
              </a:rPr>
            </a:br>
            <a:r>
              <a:rPr lang="ru-RU" sz="2000" b="1" i="1" dirty="0">
                <a:solidFill>
                  <a:srgbClr val="002060"/>
                </a:solidFill>
              </a:rPr>
              <a:t>Урок обязан иметь личностно-ориентированный, индивидуальный характер</a:t>
            </a:r>
            <a:r>
              <a:rPr lang="ru-RU" sz="2000" b="1" i="1" dirty="0" smtClean="0">
                <a:solidFill>
                  <a:srgbClr val="002060"/>
                </a:solidFill>
              </a:rPr>
              <a:t>.</a:t>
            </a:r>
            <a:br>
              <a:rPr lang="ru-RU" sz="2000" b="1" i="1" dirty="0" smtClean="0">
                <a:solidFill>
                  <a:srgbClr val="002060"/>
                </a:solidFill>
              </a:rPr>
            </a:br>
            <a:r>
              <a:rPr lang="ru-RU" sz="2000" b="1" i="1" dirty="0">
                <a:solidFill>
                  <a:srgbClr val="002060"/>
                </a:solidFill>
              </a:rPr>
              <a:t/>
            </a:r>
            <a:br>
              <a:rPr lang="ru-RU" sz="2000" b="1" i="1" dirty="0">
                <a:solidFill>
                  <a:srgbClr val="002060"/>
                </a:solidFill>
              </a:rPr>
            </a:br>
            <a:r>
              <a:rPr lang="ru-RU" sz="2000" b="1" i="1" dirty="0">
                <a:solidFill>
                  <a:srgbClr val="002060"/>
                </a:solidFill>
              </a:rPr>
              <a:t>В приоритете самостоятельная работа учеников, а не </a:t>
            </a:r>
            <a:r>
              <a:rPr lang="ru-RU" sz="2000" b="1" i="1" dirty="0" smtClean="0">
                <a:solidFill>
                  <a:srgbClr val="002060"/>
                </a:solidFill>
              </a:rPr>
              <a:t>учителя.</a:t>
            </a:r>
            <a:br>
              <a:rPr lang="ru-RU" sz="2000" b="1" i="1" dirty="0" smtClean="0">
                <a:solidFill>
                  <a:srgbClr val="002060"/>
                </a:solidFill>
              </a:rPr>
            </a:br>
            <a:r>
              <a:rPr lang="ru-RU" sz="2000" b="1" i="1" dirty="0" smtClean="0">
                <a:solidFill>
                  <a:srgbClr val="002060"/>
                </a:solidFill>
              </a:rPr>
              <a:t/>
            </a:r>
            <a:br>
              <a:rPr lang="ru-RU" sz="2000" b="1" i="1" dirty="0" smtClean="0">
                <a:solidFill>
                  <a:srgbClr val="002060"/>
                </a:solidFill>
              </a:rPr>
            </a:br>
            <a:r>
              <a:rPr lang="ru-RU" sz="2000" b="1" i="1" dirty="0" smtClean="0">
                <a:solidFill>
                  <a:srgbClr val="002060"/>
                </a:solidFill>
              </a:rPr>
              <a:t>Осуществляется </a:t>
            </a:r>
            <a:r>
              <a:rPr lang="ru-RU" sz="2000" b="1" i="1" dirty="0">
                <a:solidFill>
                  <a:srgbClr val="002060"/>
                </a:solidFill>
              </a:rPr>
              <a:t>практический, </a:t>
            </a:r>
            <a:r>
              <a:rPr lang="ru-RU" sz="2000" b="1" i="1" dirty="0" err="1">
                <a:solidFill>
                  <a:srgbClr val="002060"/>
                </a:solidFill>
              </a:rPr>
              <a:t>деятельностный</a:t>
            </a:r>
            <a:r>
              <a:rPr lang="ru-RU" sz="2000" b="1" i="1" dirty="0">
                <a:solidFill>
                  <a:srgbClr val="002060"/>
                </a:solidFill>
              </a:rPr>
              <a:t> подход</a:t>
            </a:r>
            <a:r>
              <a:rPr lang="ru-RU" sz="2000" b="1" i="1" dirty="0" smtClean="0">
                <a:solidFill>
                  <a:srgbClr val="002060"/>
                </a:solidFill>
              </a:rPr>
              <a:t>.</a:t>
            </a:r>
            <a:br>
              <a:rPr lang="ru-RU" sz="2000" b="1" i="1" dirty="0" smtClean="0">
                <a:solidFill>
                  <a:srgbClr val="002060"/>
                </a:solidFill>
              </a:rPr>
            </a:br>
            <a:r>
              <a:rPr lang="ru-RU" sz="2000" b="1" i="1" dirty="0">
                <a:solidFill>
                  <a:srgbClr val="002060"/>
                </a:solidFill>
              </a:rPr>
              <a:t/>
            </a:r>
            <a:br>
              <a:rPr lang="ru-RU" sz="2000" b="1" i="1" dirty="0">
                <a:solidFill>
                  <a:srgbClr val="002060"/>
                </a:solidFill>
              </a:rPr>
            </a:br>
            <a:r>
              <a:rPr lang="ru-RU" sz="2000" b="1" i="1" dirty="0">
                <a:solidFill>
                  <a:srgbClr val="002060"/>
                </a:solidFill>
              </a:rPr>
              <a:t>Каждый урок направлен на развитие универсальных учебных действий (УУД): личностных, коммуникативных, регулятивных и познавательных</a:t>
            </a:r>
            <a:r>
              <a:rPr lang="ru-RU" sz="2000" b="1" i="1" dirty="0" smtClean="0">
                <a:solidFill>
                  <a:srgbClr val="002060"/>
                </a:solidFill>
              </a:rPr>
              <a:t>.</a:t>
            </a:r>
            <a:br>
              <a:rPr lang="ru-RU" sz="2000" b="1" i="1" dirty="0" smtClean="0">
                <a:solidFill>
                  <a:srgbClr val="002060"/>
                </a:solidFill>
              </a:rPr>
            </a:br>
            <a:r>
              <a:rPr lang="ru-RU" sz="2000" b="1" i="1" dirty="0">
                <a:solidFill>
                  <a:srgbClr val="002060"/>
                </a:solidFill>
              </a:rPr>
              <a:t/>
            </a:r>
            <a:br>
              <a:rPr lang="ru-RU" sz="2000" b="1" i="1" dirty="0">
                <a:solidFill>
                  <a:srgbClr val="002060"/>
                </a:solidFill>
              </a:rPr>
            </a:br>
            <a:r>
              <a:rPr lang="ru-RU" sz="2000" b="1" i="1" dirty="0">
                <a:solidFill>
                  <a:srgbClr val="002060"/>
                </a:solidFill>
              </a:rPr>
              <a:t>Авторитарный стиль общения между учеником и учителем уходит в прошлое. Теперь задача учителя — помогать в освоении новых знаний и направлять учебный процесс.</a:t>
            </a:r>
            <a:br>
              <a:rPr lang="ru-RU" sz="2000" b="1" i="1" dirty="0">
                <a:solidFill>
                  <a:srgbClr val="002060"/>
                </a:solidFill>
              </a:rPr>
            </a:br>
            <a:endParaRPr lang="ru-RU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30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052736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В процессе формирования УУД учитель: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-учит ставить цели и искать пути их достижения,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- показывает достижения ребенка по сравнению с его ранними достижениями;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- привлекает к открытию новых знаний;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- обучает приемам работы в группах;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- обучает самопроверке;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- знакомит с разными источниками информации, используемыми для поиска знаний;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- учит делать нравственный выбор в рамках работы с ценностным материалом и его анализом,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- учит самостоятельно выбирать критерии для оценки,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- учит отстаивать собственное мнение и уважать мнения других,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- организует формы деятельности, в рамках которой дети усваива</a:t>
            </a:r>
            <a:r>
              <a:rPr lang="ru-RU" dirty="0">
                <a:solidFill>
                  <a:srgbClr val="002060"/>
                </a:solidFill>
              </a:rPr>
              <a:t>ют </a:t>
            </a:r>
            <a:r>
              <a:rPr lang="ru-RU" b="1" i="1" dirty="0">
                <a:solidFill>
                  <a:srgbClr val="002060"/>
                </a:solidFill>
              </a:rPr>
              <a:t>нужные знания и ценностный ряд,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- учит сотрудничеству между учениками, учениками и учителем.</a:t>
            </a:r>
          </a:p>
        </p:txBody>
      </p:sp>
    </p:spTree>
    <p:extLst>
      <p:ext uri="{BB962C8B-B14F-4D97-AF65-F5344CB8AC3E}">
        <p14:creationId xmlns:p14="http://schemas.microsoft.com/office/powerpoint/2010/main" val="170263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331032"/>
          </a:xfrm>
        </p:spPr>
        <p:txBody>
          <a:bodyPr>
            <a:normAutofit/>
          </a:bodyPr>
          <a:lstStyle/>
          <a:p>
            <a:pPr algn="l"/>
            <a:r>
              <a:rPr lang="ru-RU" sz="2200" b="1" i="1" dirty="0" smtClean="0">
                <a:solidFill>
                  <a:srgbClr val="002060"/>
                </a:solidFill>
              </a:rPr>
              <a:t>Пояснительная записка</a:t>
            </a:r>
            <a:br>
              <a:rPr lang="ru-RU" sz="2200" b="1" i="1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В </a:t>
            </a:r>
            <a:r>
              <a:rPr lang="ru-RU" sz="2200" dirty="0">
                <a:solidFill>
                  <a:srgbClr val="002060"/>
                </a:solidFill>
              </a:rPr>
              <a:t>широком значении термин "универсальные учебные действия" означает умение учиться, т. е. способность субъекта к саморазвитию и самосовершенствованию путем сознательного и активного присвоения нового социального опыта. В более узком значении это совокупность способов действия учащегося, обеспечивающих самостоятельное усвоение новых знаний, формирование умений, включая организацию этого процесса.</a:t>
            </a:r>
            <a:br>
              <a:rPr lang="ru-RU" sz="2200" dirty="0">
                <a:solidFill>
                  <a:srgbClr val="002060"/>
                </a:solidFill>
              </a:rPr>
            </a:br>
            <a:r>
              <a:rPr lang="ru-RU" sz="2200" dirty="0">
                <a:solidFill>
                  <a:srgbClr val="002060"/>
                </a:solidFill>
              </a:rPr>
              <a:t>Универсальный характер учебных действий проявляется в том, что они обеспечивают целостность общекультурного, личностного и познавательного развития и саморазвития. Универсальные учебные действия обеспечивают этапы усвоения учебного содержания и формирования психологических способностей учащегося.</a:t>
            </a:r>
            <a:br>
              <a:rPr lang="ru-RU" sz="2200" dirty="0">
                <a:solidFill>
                  <a:srgbClr val="002060"/>
                </a:solidFill>
              </a:rPr>
            </a:br>
            <a:r>
              <a:rPr lang="ru-RU" sz="2200" dirty="0">
                <a:solidFill>
                  <a:srgbClr val="002060"/>
                </a:solidFill>
              </a:rPr>
              <a:t>В соответствии с ФГОС представлено четыре вида УУД: личностные, регулятивные, познавательные, </a:t>
            </a:r>
            <a:r>
              <a:rPr lang="ru-RU" sz="2200" dirty="0" smtClean="0">
                <a:solidFill>
                  <a:srgbClr val="002060"/>
                </a:solidFill>
              </a:rPr>
              <a:t>коммуникативные.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1824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293793"/>
              </p:ext>
            </p:extLst>
          </p:nvPr>
        </p:nvGraphicFramePr>
        <p:xfrm>
          <a:off x="32582" y="1005871"/>
          <a:ext cx="9141862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3261"/>
                <a:gridCol w="2191024"/>
                <a:gridCol w="1435499"/>
                <a:gridCol w="2039919"/>
                <a:gridCol w="1662159"/>
              </a:tblGrid>
              <a:tr h="858144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Направление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 </a:t>
                      </a:r>
                    </a:p>
                    <a:p>
                      <a:r>
                        <a:rPr lang="ru-RU" dirty="0" smtClean="0"/>
                        <a:t>организации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</a:t>
                      </a:r>
                      <a:r>
                        <a:rPr lang="ru-RU" b="1" i="0" dirty="0" smtClean="0"/>
                        <a:t>работы над проблемой </a:t>
                      </a:r>
                      <a:endParaRPr lang="ru-RU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Предполагаемый результата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Формы презентации</a:t>
                      </a:r>
                      <a:r>
                        <a:rPr lang="ru-RU" baseline="0" dirty="0" smtClean="0"/>
                        <a:t> достижений </a:t>
                      </a:r>
                      <a:endParaRPr lang="ru-RU" dirty="0"/>
                    </a:p>
                  </a:txBody>
                  <a:tcPr/>
                </a:tc>
              </a:tr>
              <a:tr h="1287216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Профессионально- предметное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Изучение  </a:t>
                      </a:r>
                      <a:r>
                        <a:rPr lang="ru-RU" sz="1200" b="1" dirty="0" smtClean="0"/>
                        <a:t>материалов по</a:t>
                      </a:r>
                      <a:r>
                        <a:rPr lang="ru-RU" sz="1200" b="1" baseline="0" dirty="0" smtClean="0"/>
                        <a:t> формированию УУД и </a:t>
                      </a:r>
                      <a:r>
                        <a:rPr lang="ru-RU" sz="1200" b="1" baseline="0" dirty="0" smtClean="0"/>
                        <a:t>их особенностей. Знакомство с новыми педагогическими технологиями.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В течение года.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Активизация учебного процесса. </a:t>
                      </a:r>
                      <a:r>
                        <a:rPr lang="ru-RU" sz="1200" b="1" dirty="0" err="1" smtClean="0"/>
                        <a:t>Сформированность</a:t>
                      </a:r>
                      <a:r>
                        <a:rPr lang="ru-RU" sz="1200" b="1" dirty="0" smtClean="0"/>
                        <a:t> работы учащихся  с УУД, устойчивый познавательный интерес к предмету ИЗО.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Открытые уроки.</a:t>
                      </a:r>
                      <a:endParaRPr lang="ru-RU" sz="1200" b="1" dirty="0"/>
                    </a:p>
                  </a:txBody>
                  <a:tcPr/>
                </a:tc>
              </a:tr>
              <a:tr h="772329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Психолого- педагогическое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Изучение и систематизация материалов педагогической</a:t>
                      </a:r>
                      <a:r>
                        <a:rPr lang="ru-RU" sz="1200" b="1" baseline="0" dirty="0" smtClean="0"/>
                        <a:t> </a:t>
                      </a:r>
                      <a:r>
                        <a:rPr lang="ru-RU" sz="1200" b="1" dirty="0" smtClean="0"/>
                        <a:t> и психологической</a:t>
                      </a:r>
                      <a:r>
                        <a:rPr lang="ru-RU" sz="1200" b="1" baseline="0" dirty="0" smtClean="0"/>
                        <a:t> литературы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В течение года.</a:t>
                      </a:r>
                    </a:p>
                    <a:p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Выполнение творческих работ с применением изученного материала.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Выступление на МО.</a:t>
                      </a:r>
                      <a:endParaRPr lang="ru-RU" sz="1200" b="1" dirty="0"/>
                    </a:p>
                  </a:txBody>
                  <a:tcPr/>
                </a:tc>
              </a:tr>
              <a:tr h="145884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Методическое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Изучение опыта работы лучших учителей,</a:t>
                      </a:r>
                      <a:r>
                        <a:rPr lang="ru-RU" sz="1200" b="1" baseline="0" dirty="0" smtClean="0"/>
                        <a:t> через посещение районных семинаров. Посещение уроков коллеги и участие в обмене опытом знакомство с новыми развивающими технологиями.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В течение года.</a:t>
                      </a:r>
                    </a:p>
                    <a:p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Создание педагогических условий и системы</a:t>
                      </a:r>
                      <a:r>
                        <a:rPr lang="ru-RU" sz="1200" b="1" baseline="0" dirty="0" smtClean="0"/>
                        <a:t> работы через организацию творческой деятельности на уроках и внеурочной деятельности  по предмету.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Выступление на педсовете.</a:t>
                      </a:r>
                      <a:endParaRPr lang="ru-RU" sz="1200" b="1" dirty="0"/>
                    </a:p>
                  </a:txBody>
                  <a:tcPr/>
                </a:tc>
              </a:tr>
              <a:tr h="1115587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Информационно- технологическое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Разработка комплектов сценариев уроков,</a:t>
                      </a:r>
                      <a:r>
                        <a:rPr lang="ru-RU" sz="1200" b="1" baseline="0" dirty="0" smtClean="0"/>
                        <a:t> тематических занятий. Разработка контрольно – измерительных материалов в электронном виде.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В течение года.</a:t>
                      </a:r>
                    </a:p>
                    <a:p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Применение разработанных уроков и занятий на практике.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Итоговые творческие работы.</a:t>
                      </a:r>
                      <a:endParaRPr lang="ru-RU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340752" y="338328"/>
            <a:ext cx="216024" cy="125272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077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08577"/>
              </p:ext>
            </p:extLst>
          </p:nvPr>
        </p:nvGraphicFramePr>
        <p:xfrm>
          <a:off x="179512" y="1628800"/>
          <a:ext cx="8784976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935434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 организации деятельности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 работы над проблемой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Предполагаемый результат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Формы презентации </a:t>
                      </a:r>
                    </a:p>
                    <a:p>
                      <a:r>
                        <a:rPr lang="ru-RU" dirty="0" smtClean="0"/>
                        <a:t>достижений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Изучение методической литературы в глобальной</a:t>
                      </a:r>
                      <a:r>
                        <a:rPr lang="ru-RU" sz="1400" b="1" baseline="0" dirty="0" smtClean="0"/>
                        <a:t> сети , профессиональных газетах и журналах.</a:t>
                      </a:r>
                    </a:p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В течение года.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Повышение профессионального мастерства.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Накопление рабочего материала.</a:t>
                      </a:r>
                      <a:endParaRPr lang="ru-RU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Изучение</a:t>
                      </a:r>
                      <a:r>
                        <a:rPr lang="ru-RU" sz="1400" b="1" baseline="0" dirty="0" smtClean="0"/>
                        <a:t> </a:t>
                      </a:r>
                      <a:r>
                        <a:rPr lang="ru-RU" sz="1400" b="1" dirty="0" smtClean="0"/>
                        <a:t>применения новых образовательных технологий в работе ведущих учителей школы, района, края</a:t>
                      </a:r>
                      <a:r>
                        <a:rPr lang="ru-RU" sz="1400" b="1" baseline="0" dirty="0" smtClean="0"/>
                        <a:t> , страны.</a:t>
                      </a:r>
                    </a:p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В течение года.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Получение нового</a:t>
                      </a:r>
                    </a:p>
                    <a:p>
                      <a:r>
                        <a:rPr lang="ru-RU" sz="1400" b="1" dirty="0" smtClean="0"/>
                        <a:t> опыта.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Выступление на МО</a:t>
                      </a:r>
                      <a:r>
                        <a:rPr lang="ru-RU" sz="1200" b="1" dirty="0" smtClean="0"/>
                        <a:t>.</a:t>
                      </a:r>
                      <a:endParaRPr lang="ru-RU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Плановое повышение квалификации на курсах.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/>
                        <a:t>2018 год</a:t>
                      </a:r>
                      <a:endParaRPr lang="ru-RU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Повышение</a:t>
                      </a:r>
                      <a:r>
                        <a:rPr lang="ru-RU" sz="1400" b="1" baseline="0" dirty="0" smtClean="0"/>
                        <a:t> квалификации.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Удостоверение.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Профессионально- предметное направление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58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506</TotalTime>
  <Words>901</Words>
  <Application>Microsoft Office PowerPoint</Application>
  <PresentationFormat>Экран (4:3)</PresentationFormat>
  <Paragraphs>138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Индивидуальный образовательный маршрут учителя изобразительного искусства и черчения Вагиной Ларисы Анатольевны Усть- Наринзор, 2017</vt:lpstr>
      <vt:lpstr>Общие сведения</vt:lpstr>
      <vt:lpstr>Сведения о повышении квалификации</vt:lpstr>
      <vt:lpstr>Презентация PowerPoint</vt:lpstr>
      <vt:lpstr>Требования к современному уроку по ФГОС  Урок обязан иметь личностно-ориентированный, индивидуальный характер.  В приоритете самостоятельная работа учеников, а не учителя.  Осуществляется практический, деятельностный подход.  Каждый урок направлен на развитие универсальных учебных действий (УУД): личностных, коммуникативных, регулятивных и познавательных.  Авторитарный стиль общения между учеником и учителем уходит в прошлое. Теперь задача учителя — помогать в освоении новых знаний и направлять учебный процесс. </vt:lpstr>
      <vt:lpstr>Презентация PowerPoint</vt:lpstr>
      <vt:lpstr>Пояснительная записка В широком значении термин "универсальные учебные действия" означает умение учиться, т. е. способность субъекта к саморазвитию и самосовершенствованию путем сознательного и активного присвоения нового социального опыта. В более узком значении это совокупность способов действия учащегося, обеспечивающих самостоятельное усвоение новых знаний, формирование умений, включая организацию этого процесса. Универсальный характер учебных действий проявляется в том, что они обеспечивают целостность общекультурного, личностного и познавательного развития и саморазвития. Универсальные учебные действия обеспечивают этапы усвоения учебного содержания и формирования психологических способностей учащегося. В соответствии с ФГОС представлено четыре вида УУД: личностные, регулятивные, познавательные, коммуникативные. </vt:lpstr>
      <vt:lpstr>Презентация PowerPoint</vt:lpstr>
      <vt:lpstr>Профессионально- предметное направление</vt:lpstr>
      <vt:lpstr>Психолого-педагогическое направление</vt:lpstr>
      <vt:lpstr>Информационно- технологическое направление</vt:lpstr>
      <vt:lpstr>Методическое направление</vt:lpstr>
      <vt:lpstr>Ожидаемые результаты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Индивидуальный образовательный маршрут учтеля изобразительного искусства и черчения Вагиной Ларисы Анатольевны</dc:title>
  <dc:creator>Лариса</dc:creator>
  <cp:lastModifiedBy>Школа</cp:lastModifiedBy>
  <cp:revision>24</cp:revision>
  <dcterms:created xsi:type="dcterms:W3CDTF">2017-02-17T10:43:22Z</dcterms:created>
  <dcterms:modified xsi:type="dcterms:W3CDTF">2017-03-02T08:43:35Z</dcterms:modified>
</cp:coreProperties>
</file>